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2" r:id="rId3"/>
    <p:sldId id="263" r:id="rId4"/>
    <p:sldId id="269" r:id="rId5"/>
    <p:sldId id="267" r:id="rId6"/>
    <p:sldId id="272" r:id="rId7"/>
    <p:sldId id="270" r:id="rId8"/>
    <p:sldId id="275" r:id="rId9"/>
    <p:sldId id="281" r:id="rId10"/>
    <p:sldId id="276" r:id="rId11"/>
    <p:sldId id="278" r:id="rId12"/>
    <p:sldId id="277" r:id="rId13"/>
    <p:sldId id="280" r:id="rId14"/>
    <p:sldId id="279" r:id="rId15"/>
    <p:sldId id="271" r:id="rId16"/>
    <p:sldId id="265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0F614-04EF-4AF7-8161-999E8FC69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6A17F4-1351-4737-A976-B73A88358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25C59-FECF-46B6-9CC3-9BFB0AE8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29CAB3-60D8-4201-8CD2-FD05545D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394EB-476C-467B-A831-C9BD26F6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24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44F26-0D2D-4645-AA8F-B70461F0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045EFC-DF29-4A01-BF71-1324BFB0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AF04C-BBD7-49DB-B3B3-18FCC602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F8A31-E4E3-4091-B5E4-E2F901AE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76A07-2E63-422A-8658-B2E5A0DD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6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A02EE7-092F-420F-9A2E-FFF9B7663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BF0B8-A07A-4586-AC38-367BB995F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81B4A-539B-4E00-9EB1-9F1E7115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78616-BBE8-4F1D-9F93-023D0E1CC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13026-ECBE-432B-98C2-AF60CBD7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6AD9-CEB3-40E1-9F3C-BF77EF1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FF17A-352A-4B16-B801-D7D83F6D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0F767-4203-4C20-BBBC-5AAAE781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09A97-A4DD-4E3D-A703-7BF386F9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64D5E-698D-40A8-B00C-5E192786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6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256DD-6D04-4307-AA43-37679A0B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7F2C2-4251-415A-A8F0-4666FFA15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DD0F4-98E2-453D-BCEF-4E40C28C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9C451-DE75-4523-96A6-E22B5A60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57D4C-D41D-44A7-A684-32FE14D9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1FE19-C766-4F31-AA2F-4A270029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38C4-BBFB-49BC-B2A6-4F6811A7C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2C642F-BBA2-4795-8254-FC737E96D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FF9720-0A12-47BC-8D33-B2BC00DA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A4D151-34CC-4BEC-A2EF-61AFDA7B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242CA-DCD0-4F3A-A84D-0FC8333F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B8222-5AF5-48A6-B38A-5E194059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AA6F4-4F41-4BD5-A717-3E6663CD3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1CB7CA-2C52-4767-A109-01F4C2FEF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8103C0-EB4B-4023-A5FC-6D773B15A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2D33E2-2407-4E20-9341-F3355ABF7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10DB3B-F731-492F-A337-8E8390D2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F9ADD2-0A50-4410-889F-A8D6E43A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3C6D0D-4B0F-40E5-A9E3-C2CB0322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4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08F05-85DB-4607-B374-8B76AFAD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FBE5AF-7D6B-4C11-AD99-84EAF732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E13286-0000-4735-BAAE-A12B6C91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32CE3-94B0-4ACA-BC18-5EF684AD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01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CA7560-4667-4332-B6E4-0A0F79B1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8DB30A-5EEE-4EEF-96B2-1907F305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6084B6-0FFF-4B4C-B687-4AEFE99A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6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D43DB-34D3-45C6-84BB-AEB389F1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62985-D8EE-4016-A6DE-16D9FEF8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A582BF-5F45-40CB-BC94-DD41021F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8A3F03-F7BA-437C-AE72-9BD59ADE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BBF63-9F34-4E73-A6A3-DCB5564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1E6E7-E50B-483A-A4C4-7DCAAEC0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69F02-D933-40DF-9766-43E2D5DD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7AE626-214E-4931-9D67-DDA6E293F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FFB6B-B6FD-469E-94D8-E330D6D3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6DFB20-49AF-4C96-9801-CBBCB39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84EC6D-624C-4124-9364-2F9F810B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06E48-2CB0-461E-8D8C-0DB722D5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6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E28AB1-8575-4F51-97F6-4F2B0E3E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04D35-86BC-41B0-9576-6CCB15D61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E573E-3091-4FAE-B106-68682C0E5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74BA-8575-4FBE-9426-2652B44474B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00EA1-1BEB-45C7-AE73-84726BC7F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ACB3B-D7FF-4AB8-AE80-9880F6AD5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1BA4-57FC-46C3-B494-834D11157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1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AE935F-3AA6-47C3-ACF1-F3DF004A9C9A}"/>
              </a:ext>
            </a:extLst>
          </p:cNvPr>
          <p:cNvSpPr txBox="1"/>
          <p:nvPr/>
        </p:nvSpPr>
        <p:spPr>
          <a:xfrm>
            <a:off x="1467568" y="1873317"/>
            <a:ext cx="9392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toe assistance robot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24E95-F86F-46C0-B6E1-BD5C4D859698}"/>
              </a:ext>
            </a:extLst>
          </p:cNvPr>
          <p:cNvSpPr txBox="1"/>
          <p:nvPr/>
        </p:nvSpPr>
        <p:spPr>
          <a:xfrm>
            <a:off x="5896552" y="3733702"/>
            <a:ext cx="4619623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Date : 2019 . 09 . 20  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Writer :28</a:t>
            </a:r>
            <a:r>
              <a:rPr lang="ko-KR" altLang="en-US" sz="2000" dirty="0">
                <a:solidFill>
                  <a:schemeClr val="bg1"/>
                </a:solidFill>
              </a:rPr>
              <a:t>기 </a:t>
            </a:r>
            <a:r>
              <a:rPr lang="en-US" altLang="ko-KR" sz="2000" dirty="0">
                <a:solidFill>
                  <a:schemeClr val="bg1"/>
                </a:solidFill>
              </a:rPr>
              <a:t>18 </a:t>
            </a:r>
            <a:r>
              <a:rPr lang="ko-KR" altLang="en-US" sz="2000" dirty="0">
                <a:solidFill>
                  <a:schemeClr val="bg1"/>
                </a:solidFill>
              </a:rPr>
              <a:t>권오현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A8462A3-207E-47C2-BCD2-2F07C9482F54}"/>
              </a:ext>
            </a:extLst>
          </p:cNvPr>
          <p:cNvCxnSpPr/>
          <p:nvPr/>
        </p:nvCxnSpPr>
        <p:spPr>
          <a:xfrm>
            <a:off x="1738745" y="3224813"/>
            <a:ext cx="87145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48B06E3-240A-4B11-8108-26A9808B4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DAEEB36-B7AA-4AD8-8D1D-415E73DE1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1" y="33792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77505888" descr="EMB000036041a73">
            <a:extLst>
              <a:ext uri="{FF2B5EF4-FFF2-40B4-BE49-F238E27FC236}">
                <a16:creationId xmlns:a16="http://schemas.microsoft.com/office/drawing/2014/main" id="{A5C86E80-5D36-4298-A23C-1BE1173DA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9" t="13783" r="26863" b="13416"/>
          <a:stretch/>
        </p:blipFill>
        <p:spPr bwMode="auto">
          <a:xfrm>
            <a:off x="1396844" y="3836429"/>
            <a:ext cx="2325411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A7106981-6765-4279-A35C-6404B9CE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882" y="33792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77378336" descr="EMB000036041a74">
            <a:extLst>
              <a:ext uri="{FF2B5EF4-FFF2-40B4-BE49-F238E27FC236}">
                <a16:creationId xmlns:a16="http://schemas.microsoft.com/office/drawing/2014/main" id="{E6B106DC-458B-4F5D-8F67-8A408CEE7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3" t="18143" r="24396" b="13347"/>
          <a:stretch/>
        </p:blipFill>
        <p:spPr bwMode="auto">
          <a:xfrm>
            <a:off x="3722255" y="3836428"/>
            <a:ext cx="2441602" cy="20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15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2. </a:t>
            </a:r>
            <a:r>
              <a:rPr lang="ko-KR" altLang="en-US" sz="28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서보</a:t>
            </a:r>
            <a:r>
              <a:rPr lang="ko-KR" altLang="en-US" sz="28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모터 구동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75DA1D-8D30-4DC4-A15F-8D492795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10575" r="14800" b="9185"/>
          <a:stretch/>
        </p:blipFill>
        <p:spPr>
          <a:xfrm>
            <a:off x="681575" y="1636885"/>
            <a:ext cx="2423993" cy="2229216"/>
          </a:xfrm>
          <a:prstGeom prst="rect">
            <a:avLst/>
          </a:prstGeom>
        </p:spPr>
      </p:pic>
      <p:pic>
        <p:nvPicPr>
          <p:cNvPr id="16" name="_x258263816" descr="EMB000036041b46">
            <a:extLst>
              <a:ext uri="{FF2B5EF4-FFF2-40B4-BE49-F238E27FC236}">
                <a16:creationId xmlns:a16="http://schemas.microsoft.com/office/drawing/2014/main" id="{5DEBCB16-4DDF-4884-837B-F9909F73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8" t="24812" r="36919" b="19388"/>
          <a:stretch>
            <a:fillRect/>
          </a:stretch>
        </p:blipFill>
        <p:spPr bwMode="auto">
          <a:xfrm>
            <a:off x="8688715" y="1284278"/>
            <a:ext cx="3266875" cy="52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F0B3709-7797-4363-9164-BF9B81B5C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8989" y="-267185"/>
            <a:ext cx="17541474" cy="65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76092816" descr="EMB000036041b49">
            <a:extLst>
              <a:ext uri="{FF2B5EF4-FFF2-40B4-BE49-F238E27FC236}">
                <a16:creationId xmlns:a16="http://schemas.microsoft.com/office/drawing/2014/main" id="{BBA32A65-F564-46D6-A1B7-D49E7FB6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8" t="25002" r="36188" b="17081"/>
          <a:stretch>
            <a:fillRect/>
          </a:stretch>
        </p:blipFill>
        <p:spPr bwMode="auto">
          <a:xfrm>
            <a:off x="4310673" y="1284562"/>
            <a:ext cx="3172938" cy="51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38F3B005-4A21-49D9-9E86-729DE2EDD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30437841" cy="42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9202DCF-B2E9-4C9D-84D1-D705DC5378DE}"/>
              </a:ext>
            </a:extLst>
          </p:cNvPr>
          <p:cNvSpPr/>
          <p:nvPr/>
        </p:nvSpPr>
        <p:spPr>
          <a:xfrm>
            <a:off x="7152142" y="3409957"/>
            <a:ext cx="2171029" cy="1330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Arial" panose="020B0604020202020204" pitchFamily="34" charset="0"/>
              </a:rPr>
              <a:t>180</a:t>
            </a:r>
            <a:r>
              <a:rPr lang="ko-KR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도 회전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CE97C-A060-46D7-9950-D24A2DA88541}"/>
              </a:ext>
            </a:extLst>
          </p:cNvPr>
          <p:cNvSpPr txBox="1"/>
          <p:nvPr/>
        </p:nvSpPr>
        <p:spPr>
          <a:xfrm>
            <a:off x="616471" y="4201556"/>
            <a:ext cx="3694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모터의 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PWM </a:t>
            </a: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을 조절하여 </a:t>
            </a:r>
            <a:r>
              <a:rPr lang="en-US" altLang="ko-KR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0~180</a:t>
            </a: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의 반복적인 움직임 확인</a:t>
            </a:r>
            <a:endParaRPr lang="en-US" altLang="ko-KR" sz="16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모터 축의 반지름 조절하여 </a:t>
            </a:r>
            <a:r>
              <a:rPr lang="ko-KR" altLang="en-US" sz="16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토크와용수철이</a:t>
            </a: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당겨지는 정도 조절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B2FE30-6CCF-48BC-B3DF-D74340293002}"/>
              </a:ext>
            </a:extLst>
          </p:cNvPr>
          <p:cNvSpPr/>
          <p:nvPr/>
        </p:nvSpPr>
        <p:spPr>
          <a:xfrm>
            <a:off x="5725263" y="3425750"/>
            <a:ext cx="171879" cy="1965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B2EC8E-1F82-4D3D-949E-C75A168F5382}"/>
              </a:ext>
            </a:extLst>
          </p:cNvPr>
          <p:cNvSpPr/>
          <p:nvPr/>
        </p:nvSpPr>
        <p:spPr>
          <a:xfrm>
            <a:off x="10273198" y="1508721"/>
            <a:ext cx="171879" cy="1965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22E3240-ADC5-4F8B-BCBE-58D58CCF5FB4}"/>
              </a:ext>
            </a:extLst>
          </p:cNvPr>
          <p:cNvSpPr/>
          <p:nvPr/>
        </p:nvSpPr>
        <p:spPr>
          <a:xfrm>
            <a:off x="5578594" y="2337832"/>
            <a:ext cx="525066" cy="5324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A9E51C-E98B-45B3-B017-8D6D14C652C1}"/>
              </a:ext>
            </a:extLst>
          </p:cNvPr>
          <p:cNvSpPr/>
          <p:nvPr/>
        </p:nvSpPr>
        <p:spPr>
          <a:xfrm>
            <a:off x="10106585" y="2385209"/>
            <a:ext cx="525066" cy="5324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06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MPU 6050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가속도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값 받기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F0B3709-7797-4363-9164-BF9B81B5C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8989" y="-267185"/>
            <a:ext cx="17541474" cy="65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8F3B005-4A21-49D9-9E86-729DE2EDD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30437841" cy="42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0C53589-0D89-45D2-8731-D6094EB2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626396-C72F-483C-BBE8-7068557E2B08}"/>
              </a:ext>
            </a:extLst>
          </p:cNvPr>
          <p:cNvSpPr txBox="1"/>
          <p:nvPr/>
        </p:nvSpPr>
        <p:spPr>
          <a:xfrm>
            <a:off x="6767435" y="3267609"/>
            <a:ext cx="4733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solidFill>
                  <a:prstClr val="white"/>
                </a:solidFill>
              </a:rPr>
              <a:t>MPU-6050</a:t>
            </a:r>
            <a:r>
              <a:rPr lang="ko-KR" altLang="en-US" sz="2400" dirty="0">
                <a:solidFill>
                  <a:prstClr val="white"/>
                </a:solidFill>
              </a:rPr>
              <a:t>과 </a:t>
            </a:r>
            <a:r>
              <a:rPr lang="en-US" altLang="ko-KR" sz="2400" dirty="0">
                <a:solidFill>
                  <a:prstClr val="white"/>
                </a:solidFill>
              </a:rPr>
              <a:t>ATmega128 </a:t>
            </a:r>
            <a:r>
              <a:rPr lang="ko-KR" altLang="en-US" sz="2400" dirty="0">
                <a:solidFill>
                  <a:prstClr val="white"/>
                </a:solidFill>
              </a:rPr>
              <a:t>사이의 </a:t>
            </a:r>
            <a:r>
              <a:rPr lang="en-US" altLang="ko-KR" sz="2400" dirty="0">
                <a:solidFill>
                  <a:prstClr val="white"/>
                </a:solidFill>
              </a:rPr>
              <a:t>I2C </a:t>
            </a:r>
            <a:r>
              <a:rPr lang="ko-KR" altLang="en-US" sz="2400" dirty="0">
                <a:solidFill>
                  <a:prstClr val="white"/>
                </a:solidFill>
              </a:rPr>
              <a:t>통신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ATmega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128(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MPU-6050(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슬레이브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D6ED5C5-7EE2-41EC-953A-49D93DEB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61EBAE-35C6-40D6-9399-BAD431507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873" y="1223689"/>
            <a:ext cx="17483118" cy="102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65895264" descr="EMB000036041b65">
            <a:extLst>
              <a:ext uri="{FF2B5EF4-FFF2-40B4-BE49-F238E27FC236}">
                <a16:creationId xmlns:a16="http://schemas.microsoft.com/office/drawing/2014/main" id="{9DB4667C-8439-4C2B-AF58-92E52E11E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48" y="1112210"/>
            <a:ext cx="5775138" cy="257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F47267-72F9-4BB2-90C1-15D9A3429B09}"/>
              </a:ext>
            </a:extLst>
          </p:cNvPr>
          <p:cNvSpPr/>
          <p:nvPr/>
        </p:nvSpPr>
        <p:spPr>
          <a:xfrm>
            <a:off x="142875" y="3800671"/>
            <a:ext cx="6525780" cy="2311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_x465900160" descr="EMB000036041b68">
            <a:extLst>
              <a:ext uri="{FF2B5EF4-FFF2-40B4-BE49-F238E27FC236}">
                <a16:creationId xmlns:a16="http://schemas.microsoft.com/office/drawing/2014/main" id="{FDB8445B-3039-4387-889E-174CF6A66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5"/>
          <a:stretch/>
        </p:blipFill>
        <p:spPr bwMode="auto">
          <a:xfrm>
            <a:off x="152400" y="3914271"/>
            <a:ext cx="6446750" cy="198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DE7B47F-278F-4B9E-87E2-8B3EF2C7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8655" y="1122929"/>
            <a:ext cx="16052110" cy="5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86278048" descr="EMB0000525468bf">
            <a:extLst>
              <a:ext uri="{FF2B5EF4-FFF2-40B4-BE49-F238E27FC236}">
                <a16:creationId xmlns:a16="http://schemas.microsoft.com/office/drawing/2014/main" id="{161DA1C6-1FD7-447F-BF27-D8A08303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55" y="1580129"/>
            <a:ext cx="1600186" cy="16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1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solidFill>
                  <a:schemeClr val="bg1"/>
                </a:solidFill>
              </a:rPr>
              <a:t>3. MPU 6050</a:t>
            </a:r>
            <a:r>
              <a:rPr lang="ko-KR" altLang="en-US" sz="2800" dirty="0">
                <a:solidFill>
                  <a:schemeClr val="bg1"/>
                </a:solidFill>
              </a:rPr>
              <a:t>에서 가속도 </a:t>
            </a:r>
            <a:r>
              <a:rPr lang="en-US" altLang="ko-KR" sz="2800" dirty="0">
                <a:solidFill>
                  <a:schemeClr val="bg1"/>
                </a:solidFill>
              </a:rPr>
              <a:t>data </a:t>
            </a:r>
            <a:r>
              <a:rPr lang="ko-KR" altLang="en-US" sz="2800" dirty="0">
                <a:solidFill>
                  <a:schemeClr val="bg1"/>
                </a:solidFill>
              </a:rPr>
              <a:t>값 받기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F0B3709-7797-4363-9164-BF9B81B5C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8989" y="-267185"/>
            <a:ext cx="17541474" cy="65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8F3B005-4A21-49D9-9E86-729DE2EDD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30437841" cy="42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0C53589-0D89-45D2-8731-D6094EB2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AB24C0-B613-44B4-BCC1-D17BB3436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3" y="1521970"/>
            <a:ext cx="2875190" cy="36756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626396-C72F-483C-BBE8-7068557E2B08}"/>
              </a:ext>
            </a:extLst>
          </p:cNvPr>
          <p:cNvSpPr txBox="1"/>
          <p:nvPr/>
        </p:nvSpPr>
        <p:spPr>
          <a:xfrm>
            <a:off x="7306028" y="1513110"/>
            <a:ext cx="473357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ATmega</a:t>
            </a:r>
            <a:r>
              <a:rPr lang="en-US" altLang="ko-KR" sz="2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128</a:t>
            </a: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2400" dirty="0">
                <a:solidFill>
                  <a:schemeClr val="bg1"/>
                </a:solidFill>
              </a:rPr>
              <a:t>SDA, SCL </a:t>
            </a:r>
            <a:r>
              <a:rPr lang="ko-KR" altLang="en-US" sz="2400" dirty="0">
                <a:solidFill>
                  <a:schemeClr val="bg1"/>
                </a:solidFill>
              </a:rPr>
              <a:t>라인과 </a:t>
            </a:r>
            <a:r>
              <a:rPr lang="en-US" altLang="ko-KR" sz="2400" dirty="0">
                <a:solidFill>
                  <a:schemeClr val="bg1"/>
                </a:solidFill>
              </a:rPr>
              <a:t>MPU-6050</a:t>
            </a:r>
            <a:r>
              <a:rPr lang="ko-KR" altLang="en-US" sz="2400" dirty="0">
                <a:solidFill>
                  <a:schemeClr val="bg1"/>
                </a:solidFill>
              </a:rPr>
              <a:t>을 연결</a:t>
            </a:r>
            <a:r>
              <a:rPr lang="en-US" altLang="ko-KR" sz="2400" dirty="0">
                <a:solidFill>
                  <a:schemeClr val="bg1"/>
                </a:solidFill>
              </a:rPr>
              <a:t>, I2C </a:t>
            </a:r>
            <a:r>
              <a:rPr lang="ko-KR" altLang="en-US" sz="2400" dirty="0">
                <a:solidFill>
                  <a:schemeClr val="bg1"/>
                </a:solidFill>
              </a:rPr>
              <a:t>통신을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bg1"/>
                </a:solidFill>
              </a:rPr>
              <a:t>값 확인을 위한 </a:t>
            </a:r>
            <a:r>
              <a:rPr lang="en-US" altLang="ko-KR" sz="2400" dirty="0" err="1">
                <a:solidFill>
                  <a:schemeClr val="bg1"/>
                </a:solidFill>
              </a:rPr>
              <a:t>ATmega</a:t>
            </a:r>
            <a:r>
              <a:rPr lang="en-US" altLang="ko-KR" sz="2400" dirty="0">
                <a:solidFill>
                  <a:schemeClr val="bg1"/>
                </a:solidFill>
              </a:rPr>
              <a:t> 128</a:t>
            </a:r>
            <a:r>
              <a:rPr lang="ko-KR" altLang="en-US" sz="2400" dirty="0">
                <a:solidFill>
                  <a:schemeClr val="bg1"/>
                </a:solidFill>
              </a:rPr>
              <a:t>의 </a:t>
            </a:r>
            <a:r>
              <a:rPr lang="en-US" altLang="ko-KR" sz="2400" dirty="0">
                <a:solidFill>
                  <a:schemeClr val="bg1"/>
                </a:solidFill>
              </a:rPr>
              <a:t>UART</a:t>
            </a:r>
            <a:r>
              <a:rPr lang="ko-KR" altLang="en-US" sz="2400" dirty="0">
                <a:solidFill>
                  <a:schemeClr val="bg1"/>
                </a:solidFill>
              </a:rPr>
              <a:t>포트 와 노트북 연결 </a:t>
            </a:r>
            <a:r>
              <a:rPr lang="en-US" altLang="ko-KR" sz="2400" dirty="0">
                <a:solidFill>
                  <a:schemeClr val="bg1"/>
                </a:solidFill>
              </a:rPr>
              <a:t>(TX)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D6ED5C5-7EE2-41EC-953A-49D93DEB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732CCA39-D520-48BC-B472-D02CEEF6D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63731" b="3785"/>
          <a:stretch/>
        </p:blipFill>
        <p:spPr>
          <a:xfrm>
            <a:off x="3329951" y="1407181"/>
            <a:ext cx="3694202" cy="40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0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F0B3709-7797-4363-9164-BF9B81B5C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8989" y="-267185"/>
            <a:ext cx="17541474" cy="65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8F3B005-4A21-49D9-9E86-729DE2EDD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30437841" cy="42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0C53589-0D89-45D2-8731-D6094EB2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D6ED5C5-7EE2-41EC-953A-49D93DEB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77C28-E18C-41D5-9E58-069136730147}"/>
              </a:ext>
            </a:extLst>
          </p:cNvPr>
          <p:cNvSpPr txBox="1"/>
          <p:nvPr/>
        </p:nvSpPr>
        <p:spPr>
          <a:xfrm>
            <a:off x="1188821" y="650587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가속도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활용한 제어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098A08F-F739-4CA2-A30C-17FF11233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48" r="-3"/>
          <a:stretch/>
        </p:blipFill>
        <p:spPr>
          <a:xfrm>
            <a:off x="524878" y="1367194"/>
            <a:ext cx="9260807" cy="340415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DA78722-62C5-42BE-B26F-7E0767DEC2BA}"/>
              </a:ext>
            </a:extLst>
          </p:cNvPr>
          <p:cNvSpPr/>
          <p:nvPr/>
        </p:nvSpPr>
        <p:spPr>
          <a:xfrm>
            <a:off x="524877" y="5081175"/>
            <a:ext cx="92608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velocity_x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a_x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2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</a:t>
            </a:r>
            <a:r>
              <a:rPr lang="en-US" altLang="ko-K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velocity_x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s-ES" altLang="ko-KR" sz="2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velocity_y</a:t>
            </a:r>
            <a:r>
              <a:rPr lang="es-E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s-ES" altLang="ko-K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altLang="ko-KR" sz="2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a_x</a:t>
            </a:r>
            <a:r>
              <a:rPr lang="es-E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s-ES" altLang="ko-KR" sz="2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</a:t>
            </a:r>
            <a:r>
              <a:rPr lang="es-ES" altLang="ko-K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s-ES" altLang="ko-K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altLang="ko-KR" sz="2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velocity_y</a:t>
            </a:r>
            <a:r>
              <a:rPr lang="es-E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velocity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24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sqrt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4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pow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velocity_x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,2)+</a:t>
            </a:r>
            <a:r>
              <a:rPr lang="en-US" altLang="ko-K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24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pow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2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velocity_y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,2));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6327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가속도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활용한 제어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F0B3709-7797-4363-9164-BF9B81B5C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8989" y="-267185"/>
            <a:ext cx="17541474" cy="65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8F3B005-4A21-49D9-9E86-729DE2EDD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30437841" cy="42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0C53589-0D89-45D2-8731-D6094EB2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D6ED5C5-7EE2-41EC-953A-49D93DEB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도형 13">
            <a:extLst>
              <a:ext uri="{FF2B5EF4-FFF2-40B4-BE49-F238E27FC236}">
                <a16:creationId xmlns:a16="http://schemas.microsoft.com/office/drawing/2014/main" id="{A5AC5A29-9923-474D-A5F9-306E78F48E5A}"/>
              </a:ext>
            </a:extLst>
          </p:cNvPr>
          <p:cNvSpPr>
            <a:spLocks/>
          </p:cNvSpPr>
          <p:nvPr/>
        </p:nvSpPr>
        <p:spPr>
          <a:xfrm>
            <a:off x="4421462" y="1308345"/>
            <a:ext cx="6982691" cy="4080323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8A3FACE-AA53-4023-B367-DB80BDA0FB83}"/>
              </a:ext>
            </a:extLst>
          </p:cNvPr>
          <p:cNvSpPr/>
          <p:nvPr/>
        </p:nvSpPr>
        <p:spPr>
          <a:xfrm>
            <a:off x="4928525" y="2150464"/>
            <a:ext cx="1220486" cy="109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X,Y</a:t>
            </a:r>
            <a:r>
              <a:rPr lang="ko-KR" altLang="en-US" sz="1200" b="1" dirty="0"/>
              <a:t>축 방향 속도 증가 </a:t>
            </a:r>
            <a:endParaRPr lang="en-US" altLang="ko-KR" sz="12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5BCF06D-3C7E-4BEA-93C8-C5347E601CD9}"/>
              </a:ext>
            </a:extLst>
          </p:cNvPr>
          <p:cNvSpPr/>
          <p:nvPr/>
        </p:nvSpPr>
        <p:spPr>
          <a:xfrm>
            <a:off x="5899038" y="3482377"/>
            <a:ext cx="1128061" cy="109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X,Y</a:t>
            </a:r>
            <a:r>
              <a:rPr lang="ko-KR" altLang="en-US" sz="1200" b="1" dirty="0"/>
              <a:t>축 방향 속도 감소 </a:t>
            </a:r>
            <a:endParaRPr lang="en-US" altLang="ko-KR" sz="12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1D51D3-E366-4D65-85B2-25D542F59208}"/>
              </a:ext>
            </a:extLst>
          </p:cNvPr>
          <p:cNvSpPr/>
          <p:nvPr/>
        </p:nvSpPr>
        <p:spPr>
          <a:xfrm>
            <a:off x="6713153" y="2180137"/>
            <a:ext cx="1202775" cy="109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X,Y</a:t>
            </a:r>
            <a:r>
              <a:rPr lang="ko-KR" altLang="en-US" sz="1200" b="1" dirty="0"/>
              <a:t>축 방향 속도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sp>
        <p:nvSpPr>
          <p:cNvPr id="35" name="화살표: 오른쪽으로 구부러짐 34">
            <a:extLst>
              <a:ext uri="{FF2B5EF4-FFF2-40B4-BE49-F238E27FC236}">
                <a16:creationId xmlns:a16="http://schemas.microsoft.com/office/drawing/2014/main" id="{D3ED01B2-DDF4-47B4-8854-880A0853433B}"/>
              </a:ext>
            </a:extLst>
          </p:cNvPr>
          <p:cNvSpPr/>
          <p:nvPr/>
        </p:nvSpPr>
        <p:spPr>
          <a:xfrm rot="19224216">
            <a:off x="5209963" y="3334617"/>
            <a:ext cx="351912" cy="10986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오른쪽으로 구부러짐 35">
            <a:extLst>
              <a:ext uri="{FF2B5EF4-FFF2-40B4-BE49-F238E27FC236}">
                <a16:creationId xmlns:a16="http://schemas.microsoft.com/office/drawing/2014/main" id="{6AB7D142-C350-4C5E-A6CE-AA24A13696D2}"/>
              </a:ext>
            </a:extLst>
          </p:cNvPr>
          <p:cNvSpPr/>
          <p:nvPr/>
        </p:nvSpPr>
        <p:spPr>
          <a:xfrm rot="12318312">
            <a:off x="7346101" y="3271595"/>
            <a:ext cx="351912" cy="10986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화살표: 오른쪽으로 구부러짐 36">
            <a:extLst>
              <a:ext uri="{FF2B5EF4-FFF2-40B4-BE49-F238E27FC236}">
                <a16:creationId xmlns:a16="http://schemas.microsoft.com/office/drawing/2014/main" id="{B638CE9B-7E49-4290-B1A4-03534127438B}"/>
              </a:ext>
            </a:extLst>
          </p:cNvPr>
          <p:cNvSpPr/>
          <p:nvPr/>
        </p:nvSpPr>
        <p:spPr>
          <a:xfrm rot="5400000">
            <a:off x="6195609" y="1350599"/>
            <a:ext cx="377147" cy="102511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DEBB35D-3111-4942-8A6B-5BEEC8D38751}"/>
              </a:ext>
            </a:extLst>
          </p:cNvPr>
          <p:cNvSpPr/>
          <p:nvPr/>
        </p:nvSpPr>
        <p:spPr>
          <a:xfrm>
            <a:off x="7812579" y="2811719"/>
            <a:ext cx="1410363" cy="53678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주기 검출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C174772-066B-4658-8711-07EF2946B22E}"/>
              </a:ext>
            </a:extLst>
          </p:cNvPr>
          <p:cNvSpPr/>
          <p:nvPr/>
        </p:nvSpPr>
        <p:spPr>
          <a:xfrm>
            <a:off x="9580454" y="1908477"/>
            <a:ext cx="1104933" cy="696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Servo 0’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3140649-8223-4028-8C6B-C099127A052A}"/>
              </a:ext>
            </a:extLst>
          </p:cNvPr>
          <p:cNvSpPr/>
          <p:nvPr/>
        </p:nvSpPr>
        <p:spPr>
          <a:xfrm>
            <a:off x="9607559" y="3334978"/>
            <a:ext cx="1064167" cy="696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Servo 180’</a:t>
            </a:r>
            <a:endParaRPr lang="ko-KR" altLang="en-US" dirty="0"/>
          </a:p>
        </p:txBody>
      </p:sp>
      <p:sp>
        <p:nvSpPr>
          <p:cNvPr id="41" name="화살표: 오른쪽으로 구부러짐 40">
            <a:extLst>
              <a:ext uri="{FF2B5EF4-FFF2-40B4-BE49-F238E27FC236}">
                <a16:creationId xmlns:a16="http://schemas.microsoft.com/office/drawing/2014/main" id="{EF60C227-A352-4044-A01A-F665BDC0446E}"/>
              </a:ext>
            </a:extLst>
          </p:cNvPr>
          <p:cNvSpPr/>
          <p:nvPr/>
        </p:nvSpPr>
        <p:spPr>
          <a:xfrm>
            <a:off x="9231828" y="2663389"/>
            <a:ext cx="284422" cy="7262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오른쪽으로 구부러짐 41">
            <a:extLst>
              <a:ext uri="{FF2B5EF4-FFF2-40B4-BE49-F238E27FC236}">
                <a16:creationId xmlns:a16="http://schemas.microsoft.com/office/drawing/2014/main" id="{59A89666-297F-4E75-85D7-FCB9C1A2B402}"/>
              </a:ext>
            </a:extLst>
          </p:cNvPr>
          <p:cNvSpPr/>
          <p:nvPr/>
        </p:nvSpPr>
        <p:spPr>
          <a:xfrm rot="10800000">
            <a:off x="10772812" y="2622304"/>
            <a:ext cx="311507" cy="72620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도형 13">
            <a:extLst>
              <a:ext uri="{FF2B5EF4-FFF2-40B4-BE49-F238E27FC236}">
                <a16:creationId xmlns:a16="http://schemas.microsoft.com/office/drawing/2014/main" id="{87AFCC72-17DA-4A39-B0B9-D1F90B950E0B}"/>
              </a:ext>
            </a:extLst>
          </p:cNvPr>
          <p:cNvSpPr>
            <a:spLocks/>
          </p:cNvSpPr>
          <p:nvPr/>
        </p:nvSpPr>
        <p:spPr>
          <a:xfrm>
            <a:off x="551471" y="1354505"/>
            <a:ext cx="2740656" cy="4034163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847AB3F-84C5-4E07-BE2E-150DADC86469}"/>
              </a:ext>
            </a:extLst>
          </p:cNvPr>
          <p:cNvSpPr/>
          <p:nvPr/>
        </p:nvSpPr>
        <p:spPr>
          <a:xfrm>
            <a:off x="3189829" y="2883585"/>
            <a:ext cx="1465095" cy="67190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속력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525610C-EF62-4580-A96E-12855CD60750}"/>
              </a:ext>
            </a:extLst>
          </p:cNvPr>
          <p:cNvSpPr/>
          <p:nvPr/>
        </p:nvSpPr>
        <p:spPr>
          <a:xfrm>
            <a:off x="1255580" y="1905890"/>
            <a:ext cx="1315153" cy="739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가속도 </a:t>
            </a:r>
            <a:r>
              <a:rPr lang="en-US" altLang="ko-KR" dirty="0">
                <a:solidFill>
                  <a:prstClr val="white"/>
                </a:solidFill>
              </a:rPr>
              <a:t>data</a:t>
            </a:r>
            <a:endParaRPr lang="ko-KR" altLang="en-US" dirty="0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99ECFA05-67A1-4C6B-8284-48F34940DA44}"/>
              </a:ext>
            </a:extLst>
          </p:cNvPr>
          <p:cNvSpPr/>
          <p:nvPr/>
        </p:nvSpPr>
        <p:spPr>
          <a:xfrm>
            <a:off x="1520273" y="2891180"/>
            <a:ext cx="785766" cy="734643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8F4A6AF-1EB8-42F3-B7F6-1976F491936C}"/>
              </a:ext>
            </a:extLst>
          </p:cNvPr>
          <p:cNvSpPr/>
          <p:nvPr/>
        </p:nvSpPr>
        <p:spPr>
          <a:xfrm>
            <a:off x="649353" y="4095214"/>
            <a:ext cx="2534450" cy="64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센서 측정 주기</a:t>
            </a:r>
            <a:r>
              <a:rPr lang="en-US" altLang="ko-KR" dirty="0"/>
              <a:t>(dt)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45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Scenarios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1A05B6-8D06-47C3-A79A-C5072953EF74}"/>
              </a:ext>
            </a:extLst>
          </p:cNvPr>
          <p:cNvSpPr/>
          <p:nvPr/>
        </p:nvSpPr>
        <p:spPr>
          <a:xfrm>
            <a:off x="2583425" y="1143969"/>
            <a:ext cx="4722250" cy="180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기기를 장착하고 가속도 센서가 가속도 값들을 실시간으로 받아 보행 중 특정 움직임이 있는 순간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속도 변화 패턴 및 주기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읽어낸다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kern="0" dirty="0">
              <a:solidFill>
                <a:schemeClr val="bg1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BDE7F5-583D-453D-864A-D621C326A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D9ED150-40BF-4633-8E40-B9509F92B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" r="37372" b="8651"/>
          <a:stretch/>
        </p:blipFill>
        <p:spPr>
          <a:xfrm>
            <a:off x="345488" y="1290982"/>
            <a:ext cx="2159802" cy="16762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2484F8-D5DA-4333-93AC-CAA7BD4C7D53}"/>
              </a:ext>
            </a:extLst>
          </p:cNvPr>
          <p:cNvSpPr/>
          <p:nvPr/>
        </p:nvSpPr>
        <p:spPr>
          <a:xfrm>
            <a:off x="7531477" y="4700326"/>
            <a:ext cx="4538706" cy="180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kern="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서보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모터를 회전시켜 동력 장치의 용수철에 탄성이 부여 되도록 하고 탄성에 의해 다시 형태가 되돌아가게 된다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ko-KR" altLang="en-US" kern="0" dirty="0">
              <a:solidFill>
                <a:schemeClr val="bg1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99412B-F874-4B68-8D1B-C32B28976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00" t="25882" r="31544" b="20702"/>
          <a:stretch/>
        </p:blipFill>
        <p:spPr>
          <a:xfrm>
            <a:off x="2860461" y="3054433"/>
            <a:ext cx="2093136" cy="2423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08B5BD-FB5B-46CF-996A-2A530599B2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91" t="28304" r="27619" b="20702"/>
          <a:stretch/>
        </p:blipFill>
        <p:spPr>
          <a:xfrm>
            <a:off x="150496" y="3591887"/>
            <a:ext cx="2305178" cy="1847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942D25-9486-4E96-9902-E4ABE228C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00" t="25882" r="31544" b="20702"/>
          <a:stretch/>
        </p:blipFill>
        <p:spPr>
          <a:xfrm>
            <a:off x="5884687" y="3043938"/>
            <a:ext cx="2114490" cy="244772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7C7F41D-C032-4D3F-B667-0F0D3BB678C9}"/>
              </a:ext>
            </a:extLst>
          </p:cNvPr>
          <p:cNvSpPr/>
          <p:nvPr/>
        </p:nvSpPr>
        <p:spPr>
          <a:xfrm rot="12722841">
            <a:off x="6942173" y="4761891"/>
            <a:ext cx="428625" cy="2926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D136A19-F998-4A8D-A094-C026D0E04903}"/>
              </a:ext>
            </a:extLst>
          </p:cNvPr>
          <p:cNvSpPr/>
          <p:nvPr/>
        </p:nvSpPr>
        <p:spPr>
          <a:xfrm>
            <a:off x="5120983" y="3893335"/>
            <a:ext cx="919458" cy="856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D4ACAA-91BE-4CF0-B727-60804AD2544A}"/>
              </a:ext>
            </a:extLst>
          </p:cNvPr>
          <p:cNvSpPr/>
          <p:nvPr/>
        </p:nvSpPr>
        <p:spPr>
          <a:xfrm>
            <a:off x="-190690" y="5622677"/>
            <a:ext cx="3974469" cy="915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사람이 보행하면서 동력전달 부분이 일직선을 이루게 된다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kern="0" dirty="0">
              <a:solidFill>
                <a:schemeClr val="bg1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7BD935-65F1-4499-B9FA-3DF1517F8DCF}"/>
              </a:ext>
            </a:extLst>
          </p:cNvPr>
          <p:cNvSpPr/>
          <p:nvPr/>
        </p:nvSpPr>
        <p:spPr>
          <a:xfrm>
            <a:off x="809625" y="4238667"/>
            <a:ext cx="986920" cy="94739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228421-96E7-4242-B07B-4AD45E132191}"/>
              </a:ext>
            </a:extLst>
          </p:cNvPr>
          <p:cNvSpPr/>
          <p:nvPr/>
        </p:nvSpPr>
        <p:spPr>
          <a:xfrm>
            <a:off x="2860461" y="3283519"/>
            <a:ext cx="2260522" cy="22307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1B6CBAF-2E2B-49CB-8EBD-6A899A712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91" t="28304" r="27619" b="20702"/>
          <a:stretch/>
        </p:blipFill>
        <p:spPr>
          <a:xfrm>
            <a:off x="8576331" y="2910794"/>
            <a:ext cx="2305178" cy="184752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136CCCB-07F3-43C8-9AAF-115B2A2D0A45}"/>
              </a:ext>
            </a:extLst>
          </p:cNvPr>
          <p:cNvSpPr/>
          <p:nvPr/>
        </p:nvSpPr>
        <p:spPr>
          <a:xfrm>
            <a:off x="2077340" y="4238667"/>
            <a:ext cx="640110" cy="661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A18B681-EFE2-4D61-A163-BEE6CF9085CE}"/>
              </a:ext>
            </a:extLst>
          </p:cNvPr>
          <p:cNvSpPr/>
          <p:nvPr/>
        </p:nvSpPr>
        <p:spPr>
          <a:xfrm rot="1725243">
            <a:off x="6280810" y="5368004"/>
            <a:ext cx="428625" cy="2926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3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03</a:t>
            </a:r>
            <a:endParaRPr lang="ko-KR" altLang="en-US" sz="3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FDE4EB-D092-4D5E-9DA0-710858D29B21}"/>
              </a:ext>
            </a:extLst>
          </p:cNvPr>
          <p:cNvSpPr txBox="1"/>
          <p:nvPr/>
        </p:nvSpPr>
        <p:spPr>
          <a:xfrm>
            <a:off x="1275335" y="419755"/>
            <a:ext cx="461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Project Schedule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AC4799-9640-4F10-AA61-46C522AD2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B6CB50A-3703-49EE-B550-1FBC19B24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91009"/>
              </p:ext>
            </p:extLst>
          </p:nvPr>
        </p:nvGraphicFramePr>
        <p:xfrm>
          <a:off x="781835" y="1385171"/>
          <a:ext cx="10226245" cy="4150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348">
                  <a:extLst>
                    <a:ext uri="{9D8B030D-6E8A-4147-A177-3AD203B41FA5}">
                      <a16:colId xmlns:a16="http://schemas.microsoft.com/office/drawing/2014/main" val="3103143124"/>
                    </a:ext>
                  </a:extLst>
                </a:gridCol>
                <a:gridCol w="785433">
                  <a:extLst>
                    <a:ext uri="{9D8B030D-6E8A-4147-A177-3AD203B41FA5}">
                      <a16:colId xmlns:a16="http://schemas.microsoft.com/office/drawing/2014/main" val="2700927802"/>
                    </a:ext>
                  </a:extLst>
                </a:gridCol>
                <a:gridCol w="785433">
                  <a:extLst>
                    <a:ext uri="{9D8B030D-6E8A-4147-A177-3AD203B41FA5}">
                      <a16:colId xmlns:a16="http://schemas.microsoft.com/office/drawing/2014/main" val="4138760146"/>
                    </a:ext>
                  </a:extLst>
                </a:gridCol>
                <a:gridCol w="785433">
                  <a:extLst>
                    <a:ext uri="{9D8B030D-6E8A-4147-A177-3AD203B41FA5}">
                      <a16:colId xmlns:a16="http://schemas.microsoft.com/office/drawing/2014/main" val="2828067265"/>
                    </a:ext>
                  </a:extLst>
                </a:gridCol>
                <a:gridCol w="785433">
                  <a:extLst>
                    <a:ext uri="{9D8B030D-6E8A-4147-A177-3AD203B41FA5}">
                      <a16:colId xmlns:a16="http://schemas.microsoft.com/office/drawing/2014/main" val="3116491015"/>
                    </a:ext>
                  </a:extLst>
                </a:gridCol>
                <a:gridCol w="785433">
                  <a:extLst>
                    <a:ext uri="{9D8B030D-6E8A-4147-A177-3AD203B41FA5}">
                      <a16:colId xmlns:a16="http://schemas.microsoft.com/office/drawing/2014/main" val="2509700483"/>
                    </a:ext>
                  </a:extLst>
                </a:gridCol>
                <a:gridCol w="785433">
                  <a:extLst>
                    <a:ext uri="{9D8B030D-6E8A-4147-A177-3AD203B41FA5}">
                      <a16:colId xmlns:a16="http://schemas.microsoft.com/office/drawing/2014/main" val="3742751936"/>
                    </a:ext>
                  </a:extLst>
                </a:gridCol>
                <a:gridCol w="785433">
                  <a:extLst>
                    <a:ext uri="{9D8B030D-6E8A-4147-A177-3AD203B41FA5}">
                      <a16:colId xmlns:a16="http://schemas.microsoft.com/office/drawing/2014/main" val="2106125871"/>
                    </a:ext>
                  </a:extLst>
                </a:gridCol>
                <a:gridCol w="785433">
                  <a:extLst>
                    <a:ext uri="{9D8B030D-6E8A-4147-A177-3AD203B41FA5}">
                      <a16:colId xmlns:a16="http://schemas.microsoft.com/office/drawing/2014/main" val="3817062475"/>
                    </a:ext>
                  </a:extLst>
                </a:gridCol>
                <a:gridCol w="785433">
                  <a:extLst>
                    <a:ext uri="{9D8B030D-6E8A-4147-A177-3AD203B41FA5}">
                      <a16:colId xmlns:a16="http://schemas.microsoft.com/office/drawing/2014/main" val="2473502924"/>
                    </a:ext>
                  </a:extLst>
                </a:gridCol>
              </a:tblGrid>
              <a:tr h="526181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TASK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9M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10M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11M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902404"/>
                  </a:ext>
                </a:extLst>
              </a:tr>
              <a:tr h="5639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77917"/>
                  </a:ext>
                </a:extLst>
              </a:tr>
              <a:tr h="62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하드웨어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 dirty="0"/>
                        <a:t>중</a:t>
                      </a:r>
                      <a:endParaRPr lang="en-US" altLang="ko-KR" sz="2000" b="1" dirty="0"/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 dirty="0"/>
                        <a:t>간</a:t>
                      </a:r>
                      <a:endParaRPr lang="en-US" altLang="ko-KR" sz="2000" b="1" dirty="0"/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 dirty="0"/>
                        <a:t>고</a:t>
                      </a:r>
                      <a:endParaRPr lang="en-US" altLang="ko-KR" sz="2000" b="1" dirty="0"/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 dirty="0"/>
                        <a:t>사</a:t>
                      </a:r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86759"/>
                  </a:ext>
                </a:extLst>
              </a:tr>
              <a:tr h="56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I2C </a:t>
                      </a:r>
                      <a:r>
                        <a:rPr lang="ko-KR" altLang="en-US" dirty="0"/>
                        <a:t>통신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센서 값 받기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18446"/>
                  </a:ext>
                </a:extLst>
              </a:tr>
              <a:tr h="563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센서 값 파싱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993668"/>
                  </a:ext>
                </a:extLst>
              </a:tr>
              <a:tr h="742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움직임 패턴 검출 및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 알고리즘 코딩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69839"/>
                  </a:ext>
                </a:extLst>
              </a:tr>
              <a:tr h="563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74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25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04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2024061" y="3805975"/>
            <a:ext cx="813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Braxton" panose="03060000000000000000" pitchFamily="66" charset="0"/>
              </a:rPr>
              <a:t>Thank You for Listening</a:t>
            </a:r>
            <a:endParaRPr lang="ko-KR" altLang="en-US" sz="2000" dirty="0">
              <a:solidFill>
                <a:schemeClr val="bg1"/>
              </a:solidFill>
              <a:latin typeface="Braxton" panose="03060000000000000000" pitchFamily="66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2024061" y="2697979"/>
            <a:ext cx="8134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Q&amp;A</a:t>
            </a:r>
            <a:endParaRPr lang="en-US" altLang="ko-KR" sz="8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8BE7254-3947-473D-8D90-4B3ECE7F6B90}"/>
              </a:ext>
            </a:extLst>
          </p:cNvPr>
          <p:cNvCxnSpPr>
            <a:cxnSpLocks/>
          </p:cNvCxnSpPr>
          <p:nvPr/>
        </p:nvCxnSpPr>
        <p:spPr>
          <a:xfrm>
            <a:off x="4901384" y="3805975"/>
            <a:ext cx="237970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1A6F66A-8B5B-4771-915B-61E2D5B63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6" t="39340" r="38828" b="36699"/>
          <a:stretch/>
        </p:blipFill>
        <p:spPr>
          <a:xfrm>
            <a:off x="4749553" y="2697978"/>
            <a:ext cx="2708522" cy="16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9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06BC2B-ACE9-42DC-B06B-5265728BDB1B}"/>
              </a:ext>
            </a:extLst>
          </p:cNvPr>
          <p:cNvSpPr/>
          <p:nvPr/>
        </p:nvSpPr>
        <p:spPr>
          <a:xfrm>
            <a:off x="592054" y="401052"/>
            <a:ext cx="2743199" cy="57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20156-ACF7-4985-BE89-6709A38A3A9C}"/>
              </a:ext>
            </a:extLst>
          </p:cNvPr>
          <p:cNvSpPr txBox="1"/>
          <p:nvPr/>
        </p:nvSpPr>
        <p:spPr>
          <a:xfrm>
            <a:off x="592054" y="458202"/>
            <a:ext cx="319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CONTENTS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34EC42-A341-4FA0-AC07-ADDE26EF6656}"/>
              </a:ext>
            </a:extLst>
          </p:cNvPr>
          <p:cNvCxnSpPr>
            <a:cxnSpLocks/>
            <a:stCxn id="10" idx="4"/>
            <a:endCxn id="13" idx="4"/>
          </p:cNvCxnSpPr>
          <p:nvPr/>
        </p:nvCxnSpPr>
        <p:spPr>
          <a:xfrm>
            <a:off x="5056759" y="1720766"/>
            <a:ext cx="0" cy="44130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91B8C38-20B5-4818-AE91-C536BAF74437}"/>
              </a:ext>
            </a:extLst>
          </p:cNvPr>
          <p:cNvSpPr/>
          <p:nvPr/>
        </p:nvSpPr>
        <p:spPr>
          <a:xfrm>
            <a:off x="4932936" y="1451030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642A10B-79FB-4BC3-84A1-3257EF7A5382}"/>
              </a:ext>
            </a:extLst>
          </p:cNvPr>
          <p:cNvSpPr/>
          <p:nvPr/>
        </p:nvSpPr>
        <p:spPr>
          <a:xfrm>
            <a:off x="4932936" y="2907757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47446E-F023-4B37-8322-22A96CFADEF9}"/>
              </a:ext>
            </a:extLst>
          </p:cNvPr>
          <p:cNvSpPr/>
          <p:nvPr/>
        </p:nvSpPr>
        <p:spPr>
          <a:xfrm>
            <a:off x="4923411" y="5252049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D6044C-BD47-4B7A-BA32-A1531F9F5767}"/>
              </a:ext>
            </a:extLst>
          </p:cNvPr>
          <p:cNvSpPr/>
          <p:nvPr/>
        </p:nvSpPr>
        <p:spPr>
          <a:xfrm>
            <a:off x="4932936" y="5864109"/>
            <a:ext cx="247646" cy="269736"/>
          </a:xfrm>
          <a:prstGeom prst="ellipse">
            <a:avLst/>
          </a:prstGeom>
          <a:solidFill>
            <a:schemeClr val="tx2">
              <a:lumMod val="5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676107-4317-453C-9E1A-636AD1C17302}"/>
              </a:ext>
            </a:extLst>
          </p:cNvPr>
          <p:cNvSpPr txBox="1"/>
          <p:nvPr/>
        </p:nvSpPr>
        <p:spPr>
          <a:xfrm>
            <a:off x="5409187" y="1357387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Introduction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49D38C-28BD-4821-B1F7-1CB29BD2784D}"/>
              </a:ext>
            </a:extLst>
          </p:cNvPr>
          <p:cNvSpPr txBox="1"/>
          <p:nvPr/>
        </p:nvSpPr>
        <p:spPr>
          <a:xfrm>
            <a:off x="6175948" y="1727080"/>
            <a:ext cx="461962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Motive for Selection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Development Goals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29E704-CE25-4270-89CB-E74F96D68581}"/>
              </a:ext>
            </a:extLst>
          </p:cNvPr>
          <p:cNvSpPr txBox="1"/>
          <p:nvPr/>
        </p:nvSpPr>
        <p:spPr>
          <a:xfrm>
            <a:off x="5409186" y="2816409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Contents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48D0A-5BDE-4D8E-BB2D-68437055C419}"/>
              </a:ext>
            </a:extLst>
          </p:cNvPr>
          <p:cNvSpPr txBox="1"/>
          <p:nvPr/>
        </p:nvSpPr>
        <p:spPr>
          <a:xfrm>
            <a:off x="5409185" y="5120514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Project Schedule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08FE6F-6E63-440B-9459-4FAA73B7F474}"/>
              </a:ext>
            </a:extLst>
          </p:cNvPr>
          <p:cNvSpPr txBox="1"/>
          <p:nvPr/>
        </p:nvSpPr>
        <p:spPr>
          <a:xfrm>
            <a:off x="5409185" y="5753661"/>
            <a:ext cx="46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Q &amp; 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E8E88-0460-43DE-ABE1-056597DE1DE3}"/>
              </a:ext>
            </a:extLst>
          </p:cNvPr>
          <p:cNvSpPr txBox="1"/>
          <p:nvPr/>
        </p:nvSpPr>
        <p:spPr>
          <a:xfrm>
            <a:off x="6175948" y="3177493"/>
            <a:ext cx="4619623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Hardware Architecture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System Architecture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Project Contents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- Project Scenarios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4519F01-D105-4018-A4E1-B3F41B52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4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01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Introduction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Motive for Selection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1D1A2-C298-4EEE-9C36-D0DD0048D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F14F0F-1D2D-4E97-BA50-BB13BD29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986" y="1419742"/>
            <a:ext cx="3485752" cy="316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810CBE-5993-44FD-9407-A62AF920F091}"/>
              </a:ext>
            </a:extLst>
          </p:cNvPr>
          <p:cNvSpPr/>
          <p:nvPr/>
        </p:nvSpPr>
        <p:spPr>
          <a:xfrm>
            <a:off x="481262" y="1847430"/>
            <a:ext cx="6464969" cy="1991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인간의 보행을 보조하는 외골격 로봇의 관절 중</a:t>
            </a:r>
            <a:r>
              <a:rPr lang="en-US" altLang="ko-KR" sz="2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발끝 힘을 증강시켜주는 구조가 흔치 않은 것을 알게 되었다</a:t>
            </a:r>
            <a:r>
              <a:rPr lang="en-US" altLang="ko-KR" sz="2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보행에 있어 중요한 부분이지만 관련된 증강 장치가 없는 것 같아 제작을 기획하였다</a:t>
            </a:r>
            <a:r>
              <a:rPr lang="en-US" altLang="ko-KR" sz="2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ko-KR" altLang="en-US" sz="14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8D17FE-242B-4B39-9DC4-FEC4BC49A2F3}"/>
              </a:ext>
            </a:extLst>
          </p:cNvPr>
          <p:cNvSpPr/>
          <p:nvPr/>
        </p:nvSpPr>
        <p:spPr>
          <a:xfrm rot="16200000">
            <a:off x="7769717" y="4763220"/>
            <a:ext cx="858101" cy="4919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9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01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Introduction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Development Goals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AF474-5FCE-4201-AE34-9EEE28897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40DF00-51B0-4186-99B9-30E4622756CE}"/>
              </a:ext>
            </a:extLst>
          </p:cNvPr>
          <p:cNvSpPr/>
          <p:nvPr/>
        </p:nvSpPr>
        <p:spPr>
          <a:xfrm>
            <a:off x="821448" y="1202525"/>
            <a:ext cx="9843249" cy="4741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</a:rPr>
              <a:t>과학상자를 활용한 하드웨어 제작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  </a:t>
            </a: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하중을 버틸 수 있도록 철제 프레임을 사용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2. ATmega128</a:t>
            </a:r>
            <a:r>
              <a:rPr lang="ko-KR" altLang="en-US" sz="2400" b="1" dirty="0">
                <a:solidFill>
                  <a:schemeClr val="bg1"/>
                </a:solidFill>
              </a:rPr>
              <a:t>에서 디지털 </a:t>
            </a:r>
            <a:r>
              <a:rPr lang="ko-KR" altLang="en-US" sz="2400" b="1" dirty="0" err="1">
                <a:solidFill>
                  <a:schemeClr val="bg1"/>
                </a:solidFill>
              </a:rPr>
              <a:t>서보모터</a:t>
            </a:r>
            <a:r>
              <a:rPr lang="ko-KR" altLang="en-US" sz="2400" b="1" dirty="0">
                <a:solidFill>
                  <a:schemeClr val="bg1"/>
                </a:solidFill>
              </a:rPr>
              <a:t> 제어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  </a:t>
            </a:r>
            <a:r>
              <a:rPr lang="en-US" altLang="ko-KR" sz="2400" dirty="0">
                <a:solidFill>
                  <a:schemeClr val="bg1"/>
                </a:solidFill>
              </a:rPr>
              <a:t>- PWM</a:t>
            </a:r>
            <a:r>
              <a:rPr lang="ko-KR" altLang="en-US" sz="2400" dirty="0">
                <a:solidFill>
                  <a:schemeClr val="bg1"/>
                </a:solidFill>
              </a:rPr>
              <a:t>을 이용하여 목표 각도로 제어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3. ATmega128</a:t>
            </a:r>
            <a:r>
              <a:rPr lang="ko-KR" altLang="en-US" sz="2400" b="1" dirty="0">
                <a:solidFill>
                  <a:schemeClr val="bg1"/>
                </a:solidFill>
              </a:rPr>
              <a:t>을 통해 </a:t>
            </a:r>
            <a:r>
              <a:rPr lang="en-US" altLang="ko-KR" sz="2400" b="1" dirty="0">
                <a:solidFill>
                  <a:schemeClr val="bg1"/>
                </a:solidFill>
              </a:rPr>
              <a:t>mpu-6050 </a:t>
            </a:r>
            <a:r>
              <a:rPr lang="ko-KR" altLang="en-US" sz="2400" b="1" dirty="0">
                <a:solidFill>
                  <a:schemeClr val="bg1"/>
                </a:solidFill>
              </a:rPr>
              <a:t>센서 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가속도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</a:rPr>
              <a:t>값을 활용한 제어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- I2C </a:t>
            </a:r>
            <a:r>
              <a:rPr lang="ko-KR" altLang="en-US" sz="2000" dirty="0">
                <a:solidFill>
                  <a:schemeClr val="bg1"/>
                </a:solidFill>
              </a:rPr>
              <a:t>통신방식을 통해 </a:t>
            </a:r>
            <a:r>
              <a:rPr lang="en-US" altLang="ko-KR" sz="2000" dirty="0">
                <a:solidFill>
                  <a:schemeClr val="bg1"/>
                </a:solidFill>
              </a:rPr>
              <a:t>MPU-6050 </a:t>
            </a:r>
            <a:r>
              <a:rPr lang="ko-KR" altLang="en-US" sz="2000" dirty="0">
                <a:solidFill>
                  <a:schemeClr val="bg1"/>
                </a:solidFill>
              </a:rPr>
              <a:t>센서와 </a:t>
            </a:r>
            <a:r>
              <a:rPr lang="en-US" altLang="ko-KR" sz="2000" dirty="0">
                <a:solidFill>
                  <a:schemeClr val="bg1"/>
                </a:solidFill>
              </a:rPr>
              <a:t>MCU(</a:t>
            </a:r>
            <a:r>
              <a:rPr lang="en-US" altLang="ko-KR" sz="2000" dirty="0" err="1">
                <a:solidFill>
                  <a:schemeClr val="bg1"/>
                </a:solidFill>
              </a:rPr>
              <a:t>ATmega</a:t>
            </a:r>
            <a:r>
              <a:rPr lang="en-US" altLang="ko-KR" sz="2000" dirty="0">
                <a:solidFill>
                  <a:schemeClr val="bg1"/>
                </a:solidFill>
              </a:rPr>
              <a:t> 128)</a:t>
            </a:r>
            <a:r>
              <a:rPr lang="ko-KR" altLang="en-US" sz="2000" dirty="0">
                <a:solidFill>
                  <a:schemeClr val="bg1"/>
                </a:solidFill>
              </a:rPr>
              <a:t>를 연결한다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  - </a:t>
            </a:r>
            <a:r>
              <a:rPr lang="en-US" altLang="ko-KR" sz="2000" dirty="0">
                <a:solidFill>
                  <a:schemeClr val="bg1"/>
                </a:solidFill>
              </a:rPr>
              <a:t>UART</a:t>
            </a:r>
            <a:r>
              <a:rPr lang="ko-KR" altLang="en-US" sz="2000" dirty="0">
                <a:solidFill>
                  <a:schemeClr val="bg1"/>
                </a:solidFill>
              </a:rPr>
              <a:t>통신을 통해 </a:t>
            </a:r>
            <a:r>
              <a:rPr lang="ko-KR" altLang="en-US" sz="2000" dirty="0" err="1">
                <a:solidFill>
                  <a:schemeClr val="bg1"/>
                </a:solidFill>
              </a:rPr>
              <a:t>센서값을</a:t>
            </a:r>
            <a:r>
              <a:rPr lang="ko-KR" altLang="en-US" sz="2000" dirty="0">
                <a:solidFill>
                  <a:schemeClr val="bg1"/>
                </a:solidFill>
              </a:rPr>
              <a:t> 확인한다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- </a:t>
            </a:r>
            <a:r>
              <a:rPr lang="en-US" altLang="ko-KR" sz="2000" dirty="0" err="1">
                <a:solidFill>
                  <a:schemeClr val="bg1"/>
                </a:solidFill>
              </a:rPr>
              <a:t>x,y</a:t>
            </a:r>
            <a:r>
              <a:rPr lang="ko-KR" altLang="en-US" sz="2000" dirty="0">
                <a:solidFill>
                  <a:schemeClr val="bg1"/>
                </a:solidFill>
              </a:rPr>
              <a:t>축의 가속도 값을 활용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발끝부분의 특정 패턴을 읽을 수 있도록            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</a:rPr>
              <a:t>알고리즘을 구성 및 프로그래밍 </a:t>
            </a:r>
          </a:p>
        </p:txBody>
      </p:sp>
    </p:spTree>
    <p:extLst>
      <p:ext uri="{BB962C8B-B14F-4D97-AF65-F5344CB8AC3E}">
        <p14:creationId xmlns:p14="http://schemas.microsoft.com/office/powerpoint/2010/main" val="29898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Hardware Architecture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2C6937-59A7-4B97-A8A6-51ABB1CB5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1" t="28304" r="27619" b="20702"/>
          <a:stretch/>
        </p:blipFill>
        <p:spPr>
          <a:xfrm>
            <a:off x="839197" y="3635876"/>
            <a:ext cx="3033555" cy="24312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102437-0932-4F1B-91DC-4A3141AF5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79" t="26781" r="24633" b="13204"/>
          <a:stretch/>
        </p:blipFill>
        <p:spPr>
          <a:xfrm>
            <a:off x="839197" y="1122166"/>
            <a:ext cx="3033555" cy="2688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97560E-7F97-4EDB-B033-C81665481B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500" t="25882" r="31544" b="20702"/>
          <a:stretch/>
        </p:blipFill>
        <p:spPr>
          <a:xfrm>
            <a:off x="7410126" y="699780"/>
            <a:ext cx="2958992" cy="34253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DF1515-6039-4F5C-84E0-00DD6F8D27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124" t="31241" r="29014" b="21569"/>
          <a:stretch/>
        </p:blipFill>
        <p:spPr>
          <a:xfrm>
            <a:off x="7410126" y="4125093"/>
            <a:ext cx="2958992" cy="2465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DE2597-89A6-4225-BB1B-27708D0715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38192" r="41833" b="14726"/>
          <a:stretch/>
        </p:blipFill>
        <p:spPr>
          <a:xfrm>
            <a:off x="4254324" y="3939617"/>
            <a:ext cx="2003343" cy="1860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938587-2D5E-4A1B-B35C-C3E4883C10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0" t="39962" r="4072" b="6846"/>
          <a:stretch/>
        </p:blipFill>
        <p:spPr>
          <a:xfrm>
            <a:off x="4781875" y="1305501"/>
            <a:ext cx="2069431" cy="210154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B6B54A8-4D42-4CAE-B3D9-54B7B574C4D8}"/>
              </a:ext>
            </a:extLst>
          </p:cNvPr>
          <p:cNvSpPr/>
          <p:nvPr/>
        </p:nvSpPr>
        <p:spPr>
          <a:xfrm>
            <a:off x="6497053" y="1826207"/>
            <a:ext cx="1267327" cy="1013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D8AB37B-4DDE-4ACA-8966-86147E2003F6}"/>
              </a:ext>
            </a:extLst>
          </p:cNvPr>
          <p:cNvSpPr/>
          <p:nvPr/>
        </p:nvSpPr>
        <p:spPr>
          <a:xfrm rot="10800000">
            <a:off x="3239088" y="4282490"/>
            <a:ext cx="1267327" cy="1013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98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도형 13">
            <a:extLst>
              <a:ext uri="{FF2B5EF4-FFF2-40B4-BE49-F238E27FC236}">
                <a16:creationId xmlns:a16="http://schemas.microsoft.com/office/drawing/2014/main" id="{2EF20F1C-12E8-4A8F-950B-F893BA5CFC57}"/>
              </a:ext>
            </a:extLst>
          </p:cNvPr>
          <p:cNvSpPr>
            <a:spLocks/>
          </p:cNvSpPr>
          <p:nvPr/>
        </p:nvSpPr>
        <p:spPr>
          <a:xfrm>
            <a:off x="894798" y="1126129"/>
            <a:ext cx="9015820" cy="5044016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System Architecture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EEA6A52-2736-4C9B-AE8B-296340D2F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836" y="1406901"/>
            <a:ext cx="15832026" cy="66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42F21B-6090-4476-950A-389A72D61C34}"/>
              </a:ext>
            </a:extLst>
          </p:cNvPr>
          <p:cNvSpPr/>
          <p:nvPr/>
        </p:nvSpPr>
        <p:spPr>
          <a:xfrm>
            <a:off x="4130332" y="2475045"/>
            <a:ext cx="2306565" cy="234618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7ABE89-F138-4D12-BC89-FAACF1C415FB}"/>
              </a:ext>
            </a:extLst>
          </p:cNvPr>
          <p:cNvSpPr/>
          <p:nvPr/>
        </p:nvSpPr>
        <p:spPr>
          <a:xfrm>
            <a:off x="1112284" y="2298741"/>
            <a:ext cx="1709962" cy="105668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Digital servo</a:t>
            </a:r>
          </a:p>
          <a:p>
            <a:pPr algn="ctr"/>
            <a:r>
              <a:rPr lang="en-US" altLang="ko-KR" b="1" dirty="0"/>
              <a:t>(LEFT)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77A6307-AE38-4774-B1BE-CD713B76C988}"/>
              </a:ext>
            </a:extLst>
          </p:cNvPr>
          <p:cNvSpPr/>
          <p:nvPr/>
        </p:nvSpPr>
        <p:spPr>
          <a:xfrm>
            <a:off x="4281057" y="3381284"/>
            <a:ext cx="2005114" cy="48656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/>
              <a:t>ATmega</a:t>
            </a:r>
            <a:r>
              <a:rPr lang="en-US" altLang="ko-KR" sz="2400" dirty="0"/>
              <a:t> 128</a:t>
            </a:r>
            <a:endParaRPr lang="ko-KR" altLang="en-US" sz="2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2E2D885-3F11-4117-A739-E2CCED5B90E2}"/>
              </a:ext>
            </a:extLst>
          </p:cNvPr>
          <p:cNvSpPr/>
          <p:nvPr/>
        </p:nvSpPr>
        <p:spPr>
          <a:xfrm>
            <a:off x="7895708" y="2072425"/>
            <a:ext cx="1427463" cy="31514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MPU6050</a:t>
            </a:r>
            <a:endParaRPr lang="ko-KR" altLang="en-US" sz="3200" b="1" dirty="0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4D79725F-F1B1-4821-8D6F-EA19C490B083}"/>
              </a:ext>
            </a:extLst>
          </p:cNvPr>
          <p:cNvSpPr/>
          <p:nvPr/>
        </p:nvSpPr>
        <p:spPr>
          <a:xfrm>
            <a:off x="6286171" y="3023511"/>
            <a:ext cx="1789984" cy="1222417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I2C</a:t>
            </a:r>
          </a:p>
          <a:p>
            <a:pPr algn="ctr"/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0BF3E7-A49E-427B-9B5A-167D73B6F89D}"/>
              </a:ext>
            </a:extLst>
          </p:cNvPr>
          <p:cNvSpPr/>
          <p:nvPr/>
        </p:nvSpPr>
        <p:spPr>
          <a:xfrm>
            <a:off x="1112284" y="3991748"/>
            <a:ext cx="1709962" cy="105668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Digital servo</a:t>
            </a:r>
          </a:p>
          <a:p>
            <a:pPr algn="ctr"/>
            <a:r>
              <a:rPr lang="en-US" altLang="ko-KR" b="1" dirty="0"/>
              <a:t>(RIGHT)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0FE340A7-013D-4F0F-A457-A6D69E41F806}"/>
              </a:ext>
            </a:extLst>
          </p:cNvPr>
          <p:cNvSpPr/>
          <p:nvPr/>
        </p:nvSpPr>
        <p:spPr>
          <a:xfrm>
            <a:off x="2646117" y="2481114"/>
            <a:ext cx="1599490" cy="647399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pwm</a:t>
            </a:r>
            <a:endParaRPr lang="ko-KR" altLang="en-US" dirty="0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CC62BDEB-9972-4F36-B344-1CA4BD23D9CC}"/>
              </a:ext>
            </a:extLst>
          </p:cNvPr>
          <p:cNvSpPr/>
          <p:nvPr/>
        </p:nvSpPr>
        <p:spPr>
          <a:xfrm>
            <a:off x="2646117" y="4188008"/>
            <a:ext cx="1599490" cy="647399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pwm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31E6880-58AD-4318-A017-013B429EECCF}"/>
              </a:ext>
            </a:extLst>
          </p:cNvPr>
          <p:cNvSpPr/>
          <p:nvPr/>
        </p:nvSpPr>
        <p:spPr>
          <a:xfrm>
            <a:off x="4281057" y="2151394"/>
            <a:ext cx="2005114" cy="48656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MCU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989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02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Project Contents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 Hardware design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6E162C-22DB-41B2-A0BD-344DCD4D4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79" t="26781" r="24633" b="13204"/>
          <a:stretch/>
        </p:blipFill>
        <p:spPr>
          <a:xfrm>
            <a:off x="807112" y="1711918"/>
            <a:ext cx="4668959" cy="41382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1DA40E-55C6-4131-8A70-1FE3EB9A5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24" t="31241" r="29014" b="21569"/>
          <a:stretch/>
        </p:blipFill>
        <p:spPr>
          <a:xfrm>
            <a:off x="5857392" y="681365"/>
            <a:ext cx="2958992" cy="2465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BEEC64-8317-4D28-838D-6F74704B29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10575" r="14800" b="9185"/>
          <a:stretch/>
        </p:blipFill>
        <p:spPr>
          <a:xfrm>
            <a:off x="9197706" y="1011333"/>
            <a:ext cx="1413459" cy="1299882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88356A7-0F81-4B22-89ED-DCADA97128CF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3352800" y="1661273"/>
            <a:ext cx="5844906" cy="1573693"/>
          </a:xfrm>
          <a:prstGeom prst="bentConnector3">
            <a:avLst>
              <a:gd name="adj1" fmla="val 1686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5226EF2-A738-441C-8BD9-E4B4C5495592}"/>
              </a:ext>
            </a:extLst>
          </p:cNvPr>
          <p:cNvCxnSpPr>
            <a:cxnSpLocks/>
            <a:stCxn id="1027" idx="1"/>
          </p:cNvCxnSpPr>
          <p:nvPr/>
        </p:nvCxnSpPr>
        <p:spPr>
          <a:xfrm rot="10800000">
            <a:off x="3352800" y="4242958"/>
            <a:ext cx="5767702" cy="914499"/>
          </a:xfrm>
          <a:prstGeom prst="bentConnector3">
            <a:avLst>
              <a:gd name="adj1" fmla="val 11660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7" name="_x258263816" descr="EMB000036041b46">
            <a:extLst>
              <a:ext uri="{FF2B5EF4-FFF2-40B4-BE49-F238E27FC236}">
                <a16:creationId xmlns:a16="http://schemas.microsoft.com/office/drawing/2014/main" id="{8C5A6932-69E9-42CB-AF9B-D5BA34B4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8" t="24812" r="36919" b="19388"/>
          <a:stretch>
            <a:fillRect/>
          </a:stretch>
        </p:blipFill>
        <p:spPr bwMode="auto">
          <a:xfrm>
            <a:off x="9120502" y="3958893"/>
            <a:ext cx="1490663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EFDB947-5EA8-47E9-A90F-4E3333EA47D3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2254057" y="4555024"/>
            <a:ext cx="4244136" cy="129515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_x486278048" descr="EMB0000525468bf">
            <a:extLst>
              <a:ext uri="{FF2B5EF4-FFF2-40B4-BE49-F238E27FC236}">
                <a16:creationId xmlns:a16="http://schemas.microsoft.com/office/drawing/2014/main" id="{51BDAE12-B973-404C-9205-E3A103B5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193" y="5050085"/>
            <a:ext cx="1600186" cy="16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1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Hardware design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C7020BD-EF9D-47C9-8F82-3F41EE787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2" t="17603" r="26843" b="22055"/>
          <a:stretch/>
        </p:blipFill>
        <p:spPr>
          <a:xfrm>
            <a:off x="5987849" y="222723"/>
            <a:ext cx="2654127" cy="26032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EB150F-21FD-4F7D-A5BC-5C2561CD9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60" t="29452" r="26285" b="13292"/>
          <a:stretch/>
        </p:blipFill>
        <p:spPr>
          <a:xfrm>
            <a:off x="669229" y="1734581"/>
            <a:ext cx="4940968" cy="40230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75DA1D-8D30-4DC4-A15F-8D492795C5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10575" r="14800" b="9185"/>
          <a:stretch/>
        </p:blipFill>
        <p:spPr>
          <a:xfrm>
            <a:off x="9323171" y="728714"/>
            <a:ext cx="1413459" cy="1299882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96C8020-227D-482B-A00F-D6671B5B1F17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3478265" y="1378655"/>
            <a:ext cx="5844906" cy="1573692"/>
          </a:xfrm>
          <a:prstGeom prst="bentConnector3">
            <a:avLst>
              <a:gd name="adj1" fmla="val 2300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A5A38D4-9D98-4C59-B8DA-DD65521E8358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3666565" y="3810003"/>
            <a:ext cx="5579402" cy="1064835"/>
          </a:xfrm>
          <a:prstGeom prst="bentConnector3">
            <a:avLst>
              <a:gd name="adj1" fmla="val 8526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6" name="_x258263816" descr="EMB000036041b46">
            <a:extLst>
              <a:ext uri="{FF2B5EF4-FFF2-40B4-BE49-F238E27FC236}">
                <a16:creationId xmlns:a16="http://schemas.microsoft.com/office/drawing/2014/main" id="{5DEBCB16-4DDF-4884-837B-F9909F73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8" t="24812" r="36919" b="19388"/>
          <a:stretch>
            <a:fillRect/>
          </a:stretch>
        </p:blipFill>
        <p:spPr bwMode="auto">
          <a:xfrm>
            <a:off x="9245967" y="3676274"/>
            <a:ext cx="1490663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2FC8F9C-624D-49EF-9340-C688587AB1C6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2466297" y="4188208"/>
            <a:ext cx="4031896" cy="166197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_x486278048" descr="EMB0000525468bf">
            <a:extLst>
              <a:ext uri="{FF2B5EF4-FFF2-40B4-BE49-F238E27FC236}">
                <a16:creationId xmlns:a16="http://schemas.microsoft.com/office/drawing/2014/main" id="{F16F7C09-306C-4933-BF25-1480AFA11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193" y="5050085"/>
            <a:ext cx="1600186" cy="16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4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56F53EBA-C514-4758-861B-139EA61CAD7F}"/>
              </a:ext>
            </a:extLst>
          </p:cNvPr>
          <p:cNvSpPr/>
          <p:nvPr/>
        </p:nvSpPr>
        <p:spPr>
          <a:xfrm>
            <a:off x="236168" y="254439"/>
            <a:ext cx="866123" cy="853852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42754-171B-438D-A345-0F00E3FE1047}"/>
              </a:ext>
            </a:extLst>
          </p:cNvPr>
          <p:cNvSpPr txBox="1"/>
          <p:nvPr/>
        </p:nvSpPr>
        <p:spPr>
          <a:xfrm>
            <a:off x="1188821" y="312033"/>
            <a:ext cx="813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 Contents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C3633D-FD30-4A26-A867-894FBEB990E8}"/>
              </a:ext>
            </a:extLst>
          </p:cNvPr>
          <p:cNvCxnSpPr/>
          <p:nvPr/>
        </p:nvCxnSpPr>
        <p:spPr>
          <a:xfrm>
            <a:off x="142875" y="142875"/>
            <a:ext cx="118967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6959C4-9456-40B3-9224-8BC66D2B699A}"/>
              </a:ext>
            </a:extLst>
          </p:cNvPr>
          <p:cNvCxnSpPr>
            <a:cxnSpLocks/>
          </p:cNvCxnSpPr>
          <p:nvPr/>
        </p:nvCxnSpPr>
        <p:spPr>
          <a:xfrm>
            <a:off x="142875" y="6696075"/>
            <a:ext cx="1022624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338CCA-2B1C-45B3-AD40-E350B22ED4B7}"/>
              </a:ext>
            </a:extLst>
          </p:cNvPr>
          <p:cNvSpPr txBox="1"/>
          <p:nvPr/>
        </p:nvSpPr>
        <p:spPr>
          <a:xfrm>
            <a:off x="1188821" y="558134"/>
            <a:ext cx="813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2.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서보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모터 구동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A025C9-3001-485D-A89B-6846C8DBC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42009" r="37431" b="34445"/>
          <a:stretch/>
        </p:blipFill>
        <p:spPr>
          <a:xfrm>
            <a:off x="10369118" y="6092448"/>
            <a:ext cx="1733141" cy="622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75DA1D-8D30-4DC4-A15F-8D492795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10575" r="14800" b="9185"/>
          <a:stretch/>
        </p:blipFill>
        <p:spPr>
          <a:xfrm>
            <a:off x="681575" y="1636884"/>
            <a:ext cx="3694202" cy="339735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F0B3709-7797-4363-9164-BF9B81B5C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8989" y="-267185"/>
            <a:ext cx="17541474" cy="65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8F3B005-4A21-49D9-9E86-729DE2EDD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30437841" cy="42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3FD81-B500-48B9-A0C4-90FBDAE39545}"/>
              </a:ext>
            </a:extLst>
          </p:cNvPr>
          <p:cNvSpPr/>
          <p:nvPr/>
        </p:nvSpPr>
        <p:spPr>
          <a:xfrm>
            <a:off x="669229" y="1108291"/>
            <a:ext cx="3112937" cy="47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서보모터</a:t>
            </a:r>
            <a:r>
              <a:rPr lang="en-US" altLang="ko-KR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(DM-CLS300MD)</a:t>
            </a:r>
            <a:endParaRPr lang="ko-KR" altLang="en-US" sz="11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DF8DAA-1CC9-4CBC-A465-01AC93437BE4}"/>
              </a:ext>
            </a:extLst>
          </p:cNvPr>
          <p:cNvSpPr/>
          <p:nvPr/>
        </p:nvSpPr>
        <p:spPr>
          <a:xfrm>
            <a:off x="4826356" y="862639"/>
            <a:ext cx="6684069" cy="486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lvl="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Operating Voltage: 6V~7.4V</a:t>
            </a:r>
            <a:endParaRPr lang="en-US" altLang="ko-KR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lvl="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Speed: 0.15 sec/60deg (6.0v)    0.13sec/60deg (7.4v)</a:t>
            </a:r>
            <a:endParaRPr lang="en-US" altLang="ko-KR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lvl="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Torque: 27.8kg.cm (6.0v)     </a:t>
            </a:r>
            <a:r>
              <a:rPr lang="en-US" altLang="ko-KR" b="1" kern="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29.6kg.cm (7.4v)</a:t>
            </a:r>
            <a:endParaRPr lang="en-US" altLang="ko-KR" kern="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lvl="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Size: 40mmX20mmX41mm</a:t>
            </a:r>
            <a:endParaRPr lang="en-US" altLang="ko-KR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lvl="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Rotation angle: 180degree(PWM500-2500us)</a:t>
            </a:r>
            <a:endParaRPr lang="en-US" altLang="ko-KR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lvl="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Ball Bearing: 2BB</a:t>
            </a:r>
            <a:endParaRPr lang="en-US" altLang="ko-KR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lvl="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Dead band width: 2usc</a:t>
            </a:r>
            <a:endParaRPr lang="en-US" altLang="ko-KR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lvl="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Type: </a:t>
            </a:r>
            <a:r>
              <a:rPr lang="en-US" altLang="ko-KR" b="1" kern="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Digital,Aluminium</a:t>
            </a:r>
            <a:r>
              <a:rPr lang="en-US" altLang="ko-KR" b="1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heat </a:t>
            </a:r>
            <a:r>
              <a:rPr lang="en-US" altLang="ko-KR" b="1" kern="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sink,Coreless</a:t>
            </a:r>
            <a:endParaRPr lang="en-US" altLang="ko-KR" kern="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14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3920</TotalTime>
  <Words>555</Words>
  <Application>Microsoft Office PowerPoint</Application>
  <PresentationFormat>와이드스크린</PresentationFormat>
  <Paragraphs>140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Braxton</vt:lpstr>
      <vt:lpstr>HY헤드라인M</vt:lpstr>
      <vt:lpstr>맑은 고딕</vt:lpstr>
      <vt:lpstr>함초롬바탕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 hana</dc:creator>
  <cp:lastModifiedBy>권 오현</cp:lastModifiedBy>
  <cp:revision>53</cp:revision>
  <dcterms:created xsi:type="dcterms:W3CDTF">2018-09-04T13:26:51Z</dcterms:created>
  <dcterms:modified xsi:type="dcterms:W3CDTF">2019-09-20T08:38:45Z</dcterms:modified>
</cp:coreProperties>
</file>